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theme/theme1.xml" ContentType="application/vnd.openxmlformats-officedocument.theme+xml"/>
  <Override PartName="/ppt/charts/colors1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59" r:id="rId3"/>
    <p:sldId id="260" r:id="rId4"/>
    <p:sldId id="261" r:id="rId5"/>
    <p:sldId id="262" r:id="rId6"/>
    <p:sldId id="267" r:id="rId7"/>
    <p:sldId id="268" r:id="rId8"/>
    <p:sldId id="326" r:id="rId9"/>
    <p:sldId id="327" r:id="rId10"/>
    <p:sldId id="284" r:id="rId11"/>
    <p:sldId id="285" r:id="rId12"/>
    <p:sldId id="286" r:id="rId13"/>
    <p:sldId id="269" r:id="rId14"/>
    <p:sldId id="270" r:id="rId15"/>
    <p:sldId id="271" r:id="rId16"/>
    <p:sldId id="272" r:id="rId17"/>
    <p:sldId id="303" r:id="rId18"/>
    <p:sldId id="273" r:id="rId19"/>
    <p:sldId id="274" r:id="rId20"/>
    <p:sldId id="312" r:id="rId21"/>
    <p:sldId id="287" r:id="rId22"/>
    <p:sldId id="275" r:id="rId23"/>
    <p:sldId id="313" r:id="rId24"/>
    <p:sldId id="316" r:id="rId25"/>
    <p:sldId id="318" r:id="rId26"/>
    <p:sldId id="317" r:id="rId27"/>
    <p:sldId id="277" r:id="rId28"/>
    <p:sldId id="319" r:id="rId29"/>
    <p:sldId id="320" r:id="rId30"/>
    <p:sldId id="325" r:id="rId31"/>
    <p:sldId id="321" r:id="rId32"/>
    <p:sldId id="322" r:id="rId33"/>
    <p:sldId id="323" r:id="rId34"/>
    <p:sldId id="281" r:id="rId35"/>
    <p:sldId id="306" r:id="rId36"/>
    <p:sldId id="328" r:id="rId37"/>
    <p:sldId id="304" r:id="rId38"/>
    <p:sldId id="305" r:id="rId39"/>
    <p:sldId id="289" r:id="rId40"/>
    <p:sldId id="290" r:id="rId41"/>
    <p:sldId id="291" r:id="rId42"/>
    <p:sldId id="292" r:id="rId43"/>
    <p:sldId id="293" r:id="rId44"/>
    <p:sldId id="310" r:id="rId45"/>
    <p:sldId id="311" r:id="rId46"/>
    <p:sldId id="294" r:id="rId47"/>
    <p:sldId id="299" r:id="rId48"/>
    <p:sldId id="300" r:id="rId49"/>
    <p:sldId id="307" r:id="rId50"/>
    <p:sldId id="315" r:id="rId51"/>
    <p:sldId id="30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Material</a:t>
            </a:r>
            <a:r>
              <a:rPr lang="en-US" baseline="0"/>
              <a:t>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5079365079365079"/>
          <c:w val="0.89019685039370078"/>
          <c:h val="0.66637545306836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'Culvert Costs'!$F$1539</c:f>
              <c:strCache>
                <c:ptCount val="1"/>
                <c:pt idx="0">
                  <c:v>Avg. Unit Bid Concrete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1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'Culvert Costs'!$H$1540:$H$1552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'Culvert Costs'!$F$1540:$F$1552</c:f>
              <c:numCache>
                <c:formatCode>General</c:formatCode>
                <c:ptCount val="13"/>
                <c:pt idx="0">
                  <c:v>298.8</c:v>
                </c:pt>
                <c:pt idx="1">
                  <c:v>401.82</c:v>
                </c:pt>
                <c:pt idx="2">
                  <c:v>467.08</c:v>
                </c:pt>
                <c:pt idx="3">
                  <c:v>473.73</c:v>
                </c:pt>
                <c:pt idx="4">
                  <c:v>403.28</c:v>
                </c:pt>
                <c:pt idx="5">
                  <c:v>395.68</c:v>
                </c:pt>
                <c:pt idx="6">
                  <c:v>414.53</c:v>
                </c:pt>
                <c:pt idx="7">
                  <c:v>444</c:v>
                </c:pt>
                <c:pt idx="8">
                  <c:v>524.98</c:v>
                </c:pt>
                <c:pt idx="9">
                  <c:v>498.13</c:v>
                </c:pt>
                <c:pt idx="10">
                  <c:v>538.35</c:v>
                </c:pt>
                <c:pt idx="11">
                  <c:v>513.86</c:v>
                </c:pt>
                <c:pt idx="12">
                  <c:v>662.49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D-423C-B530-0905BB8B73AE}"/>
            </c:ext>
          </c:extLst>
        </c:ser>
        <c:ser>
          <c:idx val="1"/>
          <c:order val="1"/>
          <c:tx>
            <c:strRef>
              <c:f>'Culvert Costs'!$G$1539</c:f>
              <c:strCache>
                <c:ptCount val="1"/>
                <c:pt idx="0">
                  <c:v>Steel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'Culvert Costs'!$H$1540:$H$1552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'Culvert Costs'!$G$1540:$G$1552</c:f>
              <c:numCache>
                <c:formatCode>0.00</c:formatCode>
                <c:ptCount val="13"/>
                <c:pt idx="0">
                  <c:v>94</c:v>
                </c:pt>
                <c:pt idx="1">
                  <c:v>83</c:v>
                </c:pt>
                <c:pt idx="2">
                  <c:v>97</c:v>
                </c:pt>
                <c:pt idx="3">
                  <c:v>107</c:v>
                </c:pt>
                <c:pt idx="4">
                  <c:v>80</c:v>
                </c:pt>
                <c:pt idx="5">
                  <c:v>87</c:v>
                </c:pt>
                <c:pt idx="6">
                  <c:v>98</c:v>
                </c:pt>
                <c:pt idx="7">
                  <c:v>91</c:v>
                </c:pt>
                <c:pt idx="8">
                  <c:v>115</c:v>
                </c:pt>
                <c:pt idx="9">
                  <c:v>106</c:v>
                </c:pt>
                <c:pt idx="10">
                  <c:v>97</c:v>
                </c:pt>
                <c:pt idx="11">
                  <c:v>89</c:v>
                </c:pt>
                <c:pt idx="1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D-423C-B530-0905BB8B7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750560"/>
        <c:axId val="354435336"/>
      </c:barChart>
      <c:catAx>
        <c:axId val="35375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435336"/>
        <c:crosses val="autoZero"/>
        <c:auto val="1"/>
        <c:lblAlgn val="ctr"/>
        <c:lblOffset val="100"/>
        <c:noMultiLvlLbl val="0"/>
      </c:catAx>
      <c:valAx>
        <c:axId val="35443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75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93403446946748E-2"/>
          <c:y val="0.89186689465425406"/>
          <c:w val="0.92942018611309929"/>
          <c:h val="8.6685384166121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69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10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257301"/>
            <a:ext cx="5829300" cy="110251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Bridge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550" y="3943350"/>
            <a:ext cx="4800600" cy="1314450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1500" dirty="0">
                <a:solidFill>
                  <a:schemeClr val="tx1"/>
                </a:solidFill>
              </a:rPr>
              <a:t>Carl Van Zee</a:t>
            </a:r>
          </a:p>
          <a:p>
            <a:pPr>
              <a:defRPr/>
            </a:pPr>
            <a:r>
              <a:rPr lang="en-US" sz="1500" dirty="0">
                <a:solidFill>
                  <a:schemeClr val="tx1"/>
                </a:solidFill>
              </a:rPr>
              <a:t>Joseph Van Zee</a:t>
            </a:r>
          </a:p>
          <a:p>
            <a:pPr>
              <a:defRPr/>
            </a:pPr>
            <a:r>
              <a:rPr lang="en-US" sz="1500" dirty="0">
                <a:solidFill>
                  <a:schemeClr val="tx1"/>
                </a:solidFill>
              </a:rPr>
              <a:t>KYTC Division of Structural Design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2057400" cy="15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263" y="877958"/>
            <a:ext cx="644750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H20                   /            KYHL-93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53" y="1373258"/>
            <a:ext cx="3459038" cy="458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139" y="1410671"/>
            <a:ext cx="3358000" cy="45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0" y="939311"/>
            <a:ext cx="6447501" cy="990600"/>
          </a:xfrm>
        </p:spPr>
        <p:txBody>
          <a:bodyPr/>
          <a:lstStyle/>
          <a:p>
            <a:r>
              <a:rPr lang="en-US" dirty="0" smtClean="0"/>
              <a:t>Framing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29" y="1695450"/>
            <a:ext cx="5246470" cy="2437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292" y="4244547"/>
            <a:ext cx="3272170" cy="17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3" y="898281"/>
            <a:ext cx="6447501" cy="990600"/>
          </a:xfrm>
        </p:spPr>
        <p:txBody>
          <a:bodyPr/>
          <a:lstStyle/>
          <a:p>
            <a:r>
              <a:rPr lang="en-US" dirty="0" smtClean="0"/>
              <a:t>Slab Design and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586" y="1350901"/>
            <a:ext cx="7632443" cy="46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02" y="2198077"/>
            <a:ext cx="6172200" cy="914400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1800" dirty="0"/>
              <a:t>What do you get when you take a bovine and divide its circumference by its diameter?…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75" y="3112477"/>
            <a:ext cx="3615352" cy="23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Bridge Replacement Program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692" y="2322635"/>
            <a:ext cx="4686300" cy="967154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1500" dirty="0"/>
              <a:t>1990 to 1994 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Something close to 868 bridges went to bid.  </a:t>
            </a:r>
          </a:p>
          <a:p>
            <a:r>
              <a:rPr lang="en-US" sz="1500" dirty="0"/>
              <a:t>Many of these were standard drawing bridges.</a:t>
            </a:r>
          </a:p>
          <a:p>
            <a:endParaRPr lang="en-US" dirty="0" smtClean="0"/>
          </a:p>
          <a:p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1990s Standard Abutments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12 standard abutment Sheets</a:t>
            </a:r>
          </a:p>
          <a:p>
            <a:r>
              <a:rPr lang="en-US" sz="1500" dirty="0"/>
              <a:t>4 different skews with 3 different out to out superstructure widths</a:t>
            </a:r>
          </a:p>
          <a:p>
            <a:r>
              <a:rPr lang="en-US" sz="1500" dirty="0"/>
              <a:t>0, 15, 30, and 45 degree skews and 16’, 24’, and 32’ widths.</a:t>
            </a:r>
          </a:p>
          <a:p>
            <a:r>
              <a:rPr lang="en-US" sz="1500" dirty="0"/>
              <a:t>Designed for use with Std. </a:t>
            </a:r>
            <a:r>
              <a:rPr lang="en-US" sz="1500" dirty="0" err="1"/>
              <a:t>Dwg</a:t>
            </a:r>
            <a:r>
              <a:rPr lang="en-US" sz="1500" dirty="0"/>
              <a:t>. SBS box beams.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85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of 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6447501" cy="3338420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Have you ever seen someone detail a </a:t>
            </a:r>
            <a:r>
              <a:rPr lang="en-US" sz="1500" dirty="0" err="1"/>
              <a:t>breastwall</a:t>
            </a:r>
            <a:r>
              <a:rPr lang="en-US" sz="1500" dirty="0"/>
              <a:t> abutment with 18 bar marks?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Walls were designed up to 20’ tall.  (at seat level)</a:t>
            </a:r>
          </a:p>
          <a:p>
            <a:pPr lvl="1"/>
            <a:r>
              <a:rPr lang="en-US" dirty="0" smtClean="0"/>
              <a:t>Actual design height ~ 24’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141"/>
            <a:ext cx="9162896" cy="20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Abutment Standard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32" y="2305050"/>
            <a:ext cx="6172200" cy="1195754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1800" dirty="0"/>
              <a:t>We don’t know much about the design.</a:t>
            </a:r>
          </a:p>
          <a:p>
            <a:r>
              <a:rPr lang="en-US" sz="1800" dirty="0"/>
              <a:t>No notes about design assumptions.</a:t>
            </a:r>
          </a:p>
          <a:p>
            <a:r>
              <a:rPr lang="en-US" sz="1800" dirty="0"/>
              <a:t>All we have is the drawings.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3" y="951035"/>
            <a:ext cx="6447501" cy="990600"/>
          </a:xfrm>
        </p:spPr>
        <p:txBody>
          <a:bodyPr/>
          <a:lstStyle/>
          <a:p>
            <a:r>
              <a:rPr lang="en-US" dirty="0" smtClean="0"/>
              <a:t>Plan View of 0016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61" y="1525465"/>
            <a:ext cx="7523285" cy="3398870"/>
          </a:xfrm>
        </p:spPr>
        <p:txBody>
          <a:bodyPr/>
          <a:lstStyle/>
          <a:p>
            <a:r>
              <a:rPr lang="en-US" sz="1500" dirty="0"/>
              <a:t>All walls were 18” thick.  Toe and Heel dimensions same on all 3 sections.</a:t>
            </a:r>
          </a:p>
          <a:p>
            <a:r>
              <a:rPr lang="en-US" sz="1500" dirty="0"/>
              <a:t>Shoulder break was 1’-9” from Guardrail face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37" y="2362902"/>
            <a:ext cx="8397733" cy="36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63" y="986204"/>
            <a:ext cx="6447501" cy="990600"/>
          </a:xfrm>
        </p:spPr>
        <p:txBody>
          <a:bodyPr/>
          <a:lstStyle/>
          <a:p>
            <a:r>
              <a:rPr lang="en-US" dirty="0" smtClean="0"/>
              <a:t>Elevation View of 0016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938104"/>
            <a:ext cx="6348413" cy="23264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98685" y="1412632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Wing drop limited by superstructure height.</a:t>
            </a:r>
          </a:p>
          <a:p>
            <a:r>
              <a:rPr lang="en-US" sz="1500" dirty="0"/>
              <a:t>Reinforcement above bearing area limited to vertical bars of maximum length.  (variable embedment)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1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1" y="857250"/>
            <a:ext cx="6881447" cy="5143500"/>
          </a:xfr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Presentation Outline:</a:t>
            </a:r>
            <a:r>
              <a:rPr lang="en-US" sz="165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650" dirty="0">
                <a:solidFill>
                  <a:schemeClr val="tx1"/>
                </a:solidFill>
                <a:latin typeface="+mn-lt"/>
              </a:rPr>
            </a:br>
            <a:r>
              <a:rPr lang="en-US" sz="2100" dirty="0">
                <a:solidFill>
                  <a:schemeClr val="tx1"/>
                </a:solidFill>
                <a:latin typeface="+mn-lt"/>
              </a:rPr>
              <a:t>1.  Bridge Standards Need	</a:t>
            </a:r>
            <a:br>
              <a:rPr lang="en-US" sz="2100" dirty="0">
                <a:solidFill>
                  <a:schemeClr val="tx1"/>
                </a:solidFill>
                <a:latin typeface="+mn-lt"/>
              </a:rPr>
            </a:br>
            <a:r>
              <a:rPr lang="en-US" sz="2100" dirty="0">
                <a:solidFill>
                  <a:schemeClr val="tx1"/>
                </a:solidFill>
                <a:latin typeface="+mn-lt"/>
              </a:rPr>
              <a:t>2.  Standard Drawings</a:t>
            </a:r>
            <a:br>
              <a:rPr lang="en-US" sz="2100" dirty="0">
                <a:solidFill>
                  <a:schemeClr val="tx1"/>
                </a:solidFill>
                <a:latin typeface="+mn-lt"/>
              </a:rPr>
            </a:br>
            <a:r>
              <a:rPr lang="en-US" sz="2100" dirty="0">
                <a:solidFill>
                  <a:schemeClr val="tx1"/>
                </a:solidFill>
                <a:latin typeface="+mn-lt"/>
              </a:rPr>
              <a:t>3.  Design Methodologies</a:t>
            </a:r>
            <a:br>
              <a:rPr lang="en-US" sz="2100" dirty="0">
                <a:solidFill>
                  <a:schemeClr val="tx1"/>
                </a:solidFill>
                <a:latin typeface="+mn-lt"/>
              </a:rPr>
            </a:br>
            <a:r>
              <a:rPr lang="en-US" sz="2100" dirty="0">
                <a:solidFill>
                  <a:schemeClr val="tx1"/>
                </a:solidFill>
                <a:latin typeface="+mn-lt"/>
              </a:rPr>
              <a:t>4.  D10 Bridge</a:t>
            </a:r>
            <a:br>
              <a:rPr lang="en-US" sz="2100" dirty="0">
                <a:solidFill>
                  <a:schemeClr val="tx1"/>
                </a:solidFill>
                <a:latin typeface="+mn-lt"/>
              </a:rPr>
            </a:br>
            <a:r>
              <a:rPr lang="en-US" sz="2100" dirty="0">
                <a:solidFill>
                  <a:schemeClr val="tx1"/>
                </a:solidFill>
                <a:latin typeface="+mn-lt"/>
              </a:rPr>
              <a:t>5.  Costs</a:t>
            </a:r>
            <a:br>
              <a:rPr lang="en-US" sz="2100" dirty="0">
                <a:solidFill>
                  <a:schemeClr val="tx1"/>
                </a:solidFill>
                <a:latin typeface="+mn-lt"/>
              </a:rPr>
            </a:br>
            <a:r>
              <a:rPr lang="en-US" sz="2100" dirty="0">
                <a:solidFill>
                  <a:schemeClr val="tx1"/>
                </a:solidFill>
                <a:latin typeface="+mn-lt"/>
              </a:rPr>
              <a:t>6.  Miscellaneous Topics</a:t>
            </a:r>
            <a:r>
              <a:rPr lang="en-US" sz="2100" dirty="0">
                <a:latin typeface="+mn-lt"/>
              </a:rPr>
              <a:t/>
            </a:r>
            <a:br>
              <a:rPr lang="en-US" sz="2100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9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93" y="3758711"/>
            <a:ext cx="644750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93" y="4802066"/>
            <a:ext cx="6172200" cy="720969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1800" dirty="0"/>
              <a:t>It’s hard to explains puns to kleptomaniacs because they always take things literally.</a:t>
            </a:r>
            <a:endParaRPr lang="en-US" sz="1800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1623" y="1305657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We stole a lot of good stuff from the old Standards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87" y="2606919"/>
            <a:ext cx="1254128" cy="14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New Std. Abutments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17" y="1259005"/>
            <a:ext cx="7729384" cy="47417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1600" y="1742342"/>
            <a:ext cx="187569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030416" y="1179635"/>
            <a:ext cx="1987061" cy="3751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6787661" y="1179635"/>
            <a:ext cx="480647" cy="334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010508" y="2557097"/>
            <a:ext cx="169985" cy="117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473569" y="2199543"/>
            <a:ext cx="984739" cy="416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81093" y="4040065"/>
            <a:ext cx="2162908" cy="1617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636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 for Abutments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02" y="1994389"/>
            <a:ext cx="6172200" cy="3317630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32500" lnSpcReduction="20000"/>
          </a:bodyPr>
          <a:lstStyle/>
          <a:p>
            <a:r>
              <a:rPr lang="en-US" sz="4650" dirty="0"/>
              <a:t>New design standards make them a lot beefier.</a:t>
            </a:r>
          </a:p>
          <a:p>
            <a:r>
              <a:rPr lang="en-US" sz="4650" dirty="0"/>
              <a:t>24” Thick walls vs. 18”.</a:t>
            </a:r>
          </a:p>
          <a:p>
            <a:r>
              <a:rPr lang="en-US" sz="4650" dirty="0"/>
              <a:t>Maximum Wall Heights Reduced.  (We knocked 4’ off) </a:t>
            </a:r>
          </a:p>
          <a:p>
            <a:r>
              <a:rPr lang="en-US" sz="4650" dirty="0"/>
              <a:t>Shoulder break @ 2’-6” for SBS box beam bridge.  (9” more)</a:t>
            </a:r>
          </a:p>
          <a:p>
            <a:r>
              <a:rPr lang="en-US" sz="4650" dirty="0"/>
              <a:t>Wall lengths calculated with 2:1 slope to top of footings vs. 1.5:1.  (much longer)</a:t>
            </a:r>
          </a:p>
          <a:p>
            <a:pPr lvl="1"/>
            <a:r>
              <a:rPr lang="en-US" sz="4500" dirty="0"/>
              <a:t>Calculations depend on Height &amp; Skew (Not Width)</a:t>
            </a:r>
          </a:p>
          <a:p>
            <a:r>
              <a:rPr lang="en-US" sz="4650" dirty="0"/>
              <a:t>Footing pressures at 8 </a:t>
            </a:r>
            <a:r>
              <a:rPr lang="en-US" sz="4650" dirty="0" err="1"/>
              <a:t>ksf</a:t>
            </a:r>
            <a:r>
              <a:rPr lang="en-US" sz="4650" dirty="0"/>
              <a:t> Service &amp; 10.8 </a:t>
            </a:r>
            <a:r>
              <a:rPr lang="en-US" sz="4650" dirty="0" err="1"/>
              <a:t>ksf</a:t>
            </a:r>
            <a:r>
              <a:rPr lang="en-US" sz="4650" dirty="0"/>
              <a:t> Strength vs. unknown on old standards.</a:t>
            </a:r>
          </a:p>
          <a:p>
            <a:r>
              <a:rPr lang="en-US" sz="4650" dirty="0"/>
              <a:t>Recommend footings keyed into rock for scour.</a:t>
            </a:r>
            <a:endParaRPr lang="en-US" sz="4650" dirty="0"/>
          </a:p>
          <a:p>
            <a:endParaRPr lang="en-US" sz="165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" y="921728"/>
            <a:ext cx="6447501" cy="6447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Mathcad Retaining Wall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02" y="2099896"/>
            <a:ext cx="6172200" cy="2690447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500" dirty="0"/>
              <a:t>Footings need to be keyed into rock not only for scour.</a:t>
            </a:r>
          </a:p>
          <a:p>
            <a:endParaRPr lang="en-US" sz="165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01" y="1566497"/>
            <a:ext cx="2321429" cy="4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56" y="2557039"/>
            <a:ext cx="4942857" cy="32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02" y="1589942"/>
            <a:ext cx="6172200" cy="3675185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r>
              <a:rPr lang="en-US" sz="6000" dirty="0"/>
              <a:t>Wrote a new Mathcad program to calculate all dimensions &amp; quantities for standard abutments.  </a:t>
            </a:r>
          </a:p>
          <a:p>
            <a:pPr lvl="1"/>
            <a:r>
              <a:rPr lang="en-US" sz="6000" dirty="0"/>
              <a:t>And automatically fill in the tables for all variable dimensions and quantities.  (Using text file output fed back into </a:t>
            </a:r>
            <a:r>
              <a:rPr lang="en-US" sz="6000" dirty="0" err="1"/>
              <a:t>microstation</a:t>
            </a:r>
            <a:r>
              <a:rPr lang="en-US" sz="6000" dirty="0"/>
              <a:t>)</a:t>
            </a:r>
          </a:p>
          <a:p>
            <a:r>
              <a:rPr lang="en-US" sz="6000" dirty="0"/>
              <a:t>Program inputs include all variables for standard abutment</a:t>
            </a:r>
          </a:p>
          <a:p>
            <a:pPr lvl="1"/>
            <a:r>
              <a:rPr lang="en-US" sz="6000" dirty="0"/>
              <a:t>Height</a:t>
            </a:r>
          </a:p>
          <a:p>
            <a:pPr lvl="1"/>
            <a:r>
              <a:rPr lang="en-US" sz="6000" dirty="0"/>
              <a:t>Footing Width</a:t>
            </a:r>
          </a:p>
          <a:p>
            <a:pPr lvl="1"/>
            <a:r>
              <a:rPr lang="en-US" sz="6000" dirty="0"/>
              <a:t>Wing Lengths</a:t>
            </a:r>
          </a:p>
          <a:p>
            <a:pPr lvl="1"/>
            <a:r>
              <a:rPr lang="en-US" sz="6000" dirty="0"/>
              <a:t>Skew</a:t>
            </a:r>
          </a:p>
          <a:p>
            <a:pPr lvl="1"/>
            <a:r>
              <a:rPr lang="en-US" sz="6000" dirty="0"/>
              <a:t>Roadway Width</a:t>
            </a:r>
          </a:p>
          <a:p>
            <a:pPr lvl="1"/>
            <a:r>
              <a:rPr lang="en-US" sz="6000" dirty="0"/>
              <a:t>Stem Thickness (</a:t>
            </a:r>
            <a:r>
              <a:rPr lang="en-US" sz="6000" dirty="0" err="1"/>
              <a:t>Breastwall</a:t>
            </a:r>
            <a:r>
              <a:rPr lang="en-US" sz="6000" dirty="0"/>
              <a:t> &amp; Wings)</a:t>
            </a:r>
          </a:p>
          <a:p>
            <a:pPr lvl="1"/>
            <a:r>
              <a:rPr lang="en-US" sz="6000" dirty="0"/>
              <a:t>Design Bar size &amp; bar spacing for each of 18 bar marks </a:t>
            </a:r>
          </a:p>
          <a:p>
            <a:pPr lvl="1"/>
            <a:r>
              <a:rPr lang="en-US" sz="6000" dirty="0"/>
              <a:t>Etc. etc…</a:t>
            </a:r>
          </a:p>
          <a:p>
            <a:pPr lvl="1"/>
            <a:endParaRPr lang="en-US" sz="6000" dirty="0"/>
          </a:p>
          <a:p>
            <a:pPr marL="342900" lvl="1" indent="0">
              <a:buNone/>
            </a:pPr>
            <a:endParaRPr lang="en-US" sz="6000" dirty="0"/>
          </a:p>
          <a:p>
            <a:endParaRPr lang="en-US" sz="165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Mathcad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08944"/>
            <a:ext cx="6172200" cy="1506415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r>
              <a:rPr lang="en-US" sz="6000" dirty="0"/>
              <a:t>Program calibrated against 1990s standards for accuracy.</a:t>
            </a:r>
          </a:p>
          <a:p>
            <a:r>
              <a:rPr lang="en-US" sz="6000" dirty="0"/>
              <a:t>Identified minor mistakes and inconsistencies in both the old standards and my program.</a:t>
            </a:r>
          </a:p>
          <a:p>
            <a:pPr lvl="1"/>
            <a:endParaRPr lang="en-US" sz="6000" dirty="0"/>
          </a:p>
          <a:p>
            <a:pPr marL="342900" lvl="1" indent="0">
              <a:buNone/>
            </a:pPr>
            <a:endParaRPr lang="en-US" sz="6000" dirty="0"/>
          </a:p>
          <a:p>
            <a:endParaRPr lang="en-US" sz="165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18393"/>
            <a:ext cx="3322367" cy="4099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486" y="2445728"/>
            <a:ext cx="5593514" cy="35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Mathcad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47" y="1496159"/>
            <a:ext cx="6578792" cy="1781908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55000" lnSpcReduction="20000"/>
          </a:bodyPr>
          <a:lstStyle/>
          <a:p>
            <a:r>
              <a:rPr lang="en-US" sz="2700" dirty="0"/>
              <a:t>It took a month to write the program &amp; run the old 12 sets.</a:t>
            </a:r>
          </a:p>
          <a:p>
            <a:r>
              <a:rPr lang="en-US" sz="2700" dirty="0"/>
              <a:t>Program makes it extremely simple to produce a new set of standard drawings with different variables.</a:t>
            </a:r>
          </a:p>
          <a:p>
            <a:r>
              <a:rPr lang="en-US" sz="2700" dirty="0"/>
              <a:t>One day of work to produce set of 12 standard drawings with bigger shoulder.</a:t>
            </a:r>
          </a:p>
          <a:p>
            <a:endParaRPr lang="en-US" sz="165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9" y="2847435"/>
            <a:ext cx="7064286" cy="30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Differently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68" y="2539175"/>
            <a:ext cx="4188402" cy="18382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767" y="1369083"/>
            <a:ext cx="2284522" cy="867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2" y="1912481"/>
            <a:ext cx="1080910" cy="785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2" y="2988073"/>
            <a:ext cx="1080910" cy="785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2" y="3984889"/>
            <a:ext cx="1080910" cy="785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1" y="4981705"/>
            <a:ext cx="1080910" cy="785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4981705"/>
            <a:ext cx="1080910" cy="785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296" y="4981704"/>
            <a:ext cx="1080910" cy="785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06" y="4981703"/>
            <a:ext cx="1080910" cy="785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916" y="4981702"/>
            <a:ext cx="1080910" cy="785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69" y="4981702"/>
            <a:ext cx="1080910" cy="7851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68" y="3984889"/>
            <a:ext cx="1080910" cy="7851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68" y="2988073"/>
            <a:ext cx="1080910" cy="785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68" y="1912480"/>
            <a:ext cx="1080910" cy="7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1990s Standard Piers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95" y="1847851"/>
            <a:ext cx="6172200" cy="2965938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en-US" sz="1500" dirty="0"/>
              <a:t>12 standard </a:t>
            </a:r>
            <a:r>
              <a:rPr lang="en-US" sz="1500" dirty="0"/>
              <a:t>drawing </a:t>
            </a:r>
            <a:r>
              <a:rPr lang="en-US" sz="1500" dirty="0"/>
              <a:t>Sheets</a:t>
            </a:r>
          </a:p>
          <a:p>
            <a:r>
              <a:rPr lang="en-US" sz="1500" dirty="0"/>
              <a:t>4 different skews with 3 different out to out superstructure widths</a:t>
            </a:r>
          </a:p>
          <a:p>
            <a:r>
              <a:rPr lang="en-US" sz="1500" dirty="0"/>
              <a:t>0, 15, 30, and 45 degree skews and 16’, 24’, and 32’ widths.</a:t>
            </a:r>
          </a:p>
          <a:p>
            <a:r>
              <a:rPr lang="en-US" sz="1500" dirty="0"/>
              <a:t>Designed for use with Std. </a:t>
            </a:r>
            <a:r>
              <a:rPr lang="en-US" sz="1500" dirty="0" err="1"/>
              <a:t>Dwg</a:t>
            </a:r>
            <a:r>
              <a:rPr lang="en-US" sz="1500" dirty="0"/>
              <a:t>. SBS box beams.</a:t>
            </a:r>
          </a:p>
          <a:p>
            <a:pPr marL="342900" lvl="1" indent="0">
              <a:buNone/>
            </a:pPr>
            <a:endParaRPr lang="en-US" sz="6000" dirty="0"/>
          </a:p>
          <a:p>
            <a:endParaRPr lang="en-US" sz="165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1990s Standard Piers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2493" y="1580877"/>
            <a:ext cx="6447501" cy="2910580"/>
          </a:xfrm>
        </p:spPr>
        <p:txBody>
          <a:bodyPr/>
          <a:lstStyle/>
          <a:p>
            <a:r>
              <a:rPr lang="en-US" dirty="0" smtClean="0"/>
              <a:t>13 total bar marks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2297638"/>
            <a:ext cx="8294681" cy="21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Bridge Standards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650" y="1953358"/>
            <a:ext cx="3548312" cy="4028768"/>
          </a:xfrm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953358"/>
            <a:ext cx="4067294" cy="402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Pier Standard Drawings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366323"/>
            <a:ext cx="6447501" cy="2910580"/>
          </a:xfrm>
        </p:spPr>
        <p:txBody>
          <a:bodyPr>
            <a:normAutofit/>
          </a:bodyPr>
          <a:lstStyle/>
          <a:p>
            <a:r>
              <a:rPr lang="en-US" sz="1500" dirty="0"/>
              <a:t>We recycled the format, and most of the drawings.</a:t>
            </a:r>
          </a:p>
          <a:p>
            <a:pPr lvl="1"/>
            <a:r>
              <a:rPr lang="en-US" sz="1500" dirty="0"/>
              <a:t>If it </a:t>
            </a:r>
            <a:r>
              <a:rPr lang="en-US" sz="1500" dirty="0" err="1"/>
              <a:t>ain’t</a:t>
            </a:r>
            <a:r>
              <a:rPr lang="en-US" sz="1500" dirty="0"/>
              <a:t> broke don’t fix it.</a:t>
            </a:r>
          </a:p>
          <a:p>
            <a:r>
              <a:rPr lang="en-US" sz="1500" dirty="0"/>
              <a:t>We needed longer pier </a:t>
            </a:r>
            <a:r>
              <a:rPr lang="en-US" sz="1500" dirty="0"/>
              <a:t>c</a:t>
            </a:r>
            <a:r>
              <a:rPr lang="en-US" sz="1500" dirty="0"/>
              <a:t>aps to accommodate steel alternate.</a:t>
            </a:r>
          </a:p>
          <a:p>
            <a:r>
              <a:rPr lang="en-US" sz="1500" dirty="0"/>
              <a:t>We reduced maximum pier height to 25’.</a:t>
            </a:r>
          </a:p>
          <a:p>
            <a:r>
              <a:rPr lang="en-US" sz="1500" dirty="0"/>
              <a:t>Design assumptions laid out in notes.</a:t>
            </a:r>
          </a:p>
          <a:p>
            <a:r>
              <a:rPr lang="en-US" sz="1500" dirty="0"/>
              <a:t>We don’t know the old design assumptions, but new footings are much larger.</a:t>
            </a:r>
          </a:p>
          <a:p>
            <a:r>
              <a:rPr lang="en-US" sz="1500" dirty="0"/>
              <a:t>Minimum steel requirements in column controlled all the designs. 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2321169" y="5118589"/>
            <a:ext cx="33469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Designs checked by Lizabeth Likins, P.E.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253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Assumptions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8" y="2410558"/>
            <a:ext cx="8065016" cy="1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02" y="1589942"/>
            <a:ext cx="6172200" cy="3675185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r>
              <a:rPr lang="en-US" sz="6000" dirty="0"/>
              <a:t>Wrote a new Mathcad program to calculate all dimensions &amp; quantities for standard piers.  (much simpler than abutments)</a:t>
            </a:r>
          </a:p>
          <a:p>
            <a:pPr lvl="1"/>
            <a:r>
              <a:rPr lang="en-US" sz="6000" dirty="0"/>
              <a:t>And automatically fill in the tables for all variable dimensions and quantities.  (Using text file output fed back into </a:t>
            </a:r>
            <a:r>
              <a:rPr lang="en-US" sz="6000" dirty="0" err="1"/>
              <a:t>microstation</a:t>
            </a:r>
            <a:r>
              <a:rPr lang="en-US" sz="6000" dirty="0"/>
              <a:t>)</a:t>
            </a:r>
          </a:p>
          <a:p>
            <a:r>
              <a:rPr lang="en-US" sz="6000" dirty="0"/>
              <a:t>Program inputs include all variables for standard piers</a:t>
            </a:r>
          </a:p>
          <a:p>
            <a:pPr lvl="1"/>
            <a:r>
              <a:rPr lang="en-US" sz="6000" dirty="0"/>
              <a:t>Height</a:t>
            </a:r>
          </a:p>
          <a:p>
            <a:pPr lvl="1"/>
            <a:r>
              <a:rPr lang="en-US" sz="6000" dirty="0"/>
              <a:t>Footing Width &amp; Length</a:t>
            </a:r>
          </a:p>
          <a:p>
            <a:pPr lvl="1"/>
            <a:r>
              <a:rPr lang="en-US" sz="6000" dirty="0"/>
              <a:t>Skew</a:t>
            </a:r>
          </a:p>
          <a:p>
            <a:pPr lvl="1"/>
            <a:r>
              <a:rPr lang="en-US" sz="6000" dirty="0"/>
              <a:t>Cap length, depth, &amp; cap width</a:t>
            </a:r>
          </a:p>
          <a:p>
            <a:pPr lvl="1"/>
            <a:r>
              <a:rPr lang="en-US" sz="6000" dirty="0"/>
              <a:t>Stem Thickness &amp; Length</a:t>
            </a:r>
          </a:p>
          <a:p>
            <a:pPr lvl="1"/>
            <a:r>
              <a:rPr lang="en-US" sz="6000" dirty="0"/>
              <a:t>Design Bar size &amp; bar spacing for each of 11 bar marks </a:t>
            </a:r>
            <a:endParaRPr lang="en-US" sz="6000" dirty="0"/>
          </a:p>
          <a:p>
            <a:pPr marL="342900" lvl="1" indent="0">
              <a:buNone/>
            </a:pPr>
            <a:endParaRPr lang="en-US" sz="6000" dirty="0"/>
          </a:p>
          <a:p>
            <a:endParaRPr lang="en-US" sz="1650" dirty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r>
              <a:rPr lang="en-US" dirty="0" smtClean="0"/>
              <a:t>New Drawings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1253691"/>
            <a:ext cx="8186347" cy="50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112" y="3073644"/>
            <a:ext cx="5143500" cy="1343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hear about the man who got cooled to absolute zero?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410" y="3883652"/>
            <a:ext cx="5825202" cy="82267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3675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He’s 0K now.</a:t>
            </a:r>
          </a:p>
        </p:txBody>
      </p:sp>
    </p:spTree>
    <p:extLst>
      <p:ext uri="{BB962C8B-B14F-4D97-AF65-F5344CB8AC3E}">
        <p14:creationId xmlns:p14="http://schemas.microsoft.com/office/powerpoint/2010/main" val="33736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0" y="921727"/>
            <a:ext cx="6447501" cy="990600"/>
          </a:xfrm>
        </p:spPr>
        <p:txBody>
          <a:bodyPr/>
          <a:lstStyle/>
          <a:p>
            <a:r>
              <a:rPr lang="en-US" dirty="0" smtClean="0"/>
              <a:t>End Bents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8001" y="1484435"/>
            <a:ext cx="6447501" cy="39038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New end bents are a major change from the old standards.</a:t>
            </a:r>
          </a:p>
          <a:p>
            <a:pPr lvl="1"/>
            <a:r>
              <a:rPr lang="en-US" sz="1200" dirty="0"/>
              <a:t>Old standards did not have wings.</a:t>
            </a:r>
          </a:p>
          <a:p>
            <a:r>
              <a:rPr lang="en-US" sz="1500" dirty="0"/>
              <a:t>End bents designed for maximum span of the following:</a:t>
            </a:r>
          </a:p>
          <a:p>
            <a:pPr lvl="1"/>
            <a:r>
              <a:rPr lang="en-US" sz="1200" dirty="0"/>
              <a:t>3 different superstructure heights</a:t>
            </a:r>
          </a:p>
          <a:p>
            <a:pPr lvl="2"/>
            <a:r>
              <a:rPr lang="en-US" sz="1050" dirty="0"/>
              <a:t>H1 – B12, CB12, B17, CB17, B21, or rolled steel up to 16” nominal depth with 8” slab.</a:t>
            </a:r>
          </a:p>
          <a:p>
            <a:pPr lvl="2"/>
            <a:r>
              <a:rPr lang="en-US" sz="1050" dirty="0"/>
              <a:t>H2 – CB21, B27, CB27, B33, or rolled steel beams up to 24” nominal depth with 8” slab.</a:t>
            </a:r>
          </a:p>
          <a:p>
            <a:pPr lvl="2"/>
            <a:r>
              <a:rPr lang="en-US" sz="1050" dirty="0"/>
              <a:t>H3 – CB33, B42, CB42 or rolled steel beams with up to 36” nominal depth with 8” slab.</a:t>
            </a:r>
          </a:p>
          <a:p>
            <a:r>
              <a:rPr lang="en-US" sz="1350" dirty="0"/>
              <a:t>Piles required are HP12x53 or 16” steel pipes with ½” wall thickness</a:t>
            </a:r>
          </a:p>
          <a:p>
            <a:r>
              <a:rPr lang="en-US" sz="1350" dirty="0"/>
              <a:t>Piles driven to refusal on rock or use Gates method.</a:t>
            </a:r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540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0" y="921727"/>
            <a:ext cx="6447501" cy="990600"/>
          </a:xfrm>
        </p:spPr>
        <p:txBody>
          <a:bodyPr/>
          <a:lstStyle/>
          <a:p>
            <a:r>
              <a:rPr lang="en-US" dirty="0" smtClean="0"/>
              <a:t>End Bents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185" y="921727"/>
            <a:ext cx="6858000" cy="50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0" y="921727"/>
            <a:ext cx="6447501" cy="990600"/>
          </a:xfrm>
        </p:spPr>
        <p:txBody>
          <a:bodyPr/>
          <a:lstStyle/>
          <a:p>
            <a:r>
              <a:rPr lang="en-US" dirty="0" smtClean="0"/>
              <a:t>Culverts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484435"/>
            <a:ext cx="6447501" cy="3903837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4x4, 6x4-8, 8x4-8, 10x4-10, 12x4-10, 14x4-10, 16x4-10.</a:t>
            </a:r>
          </a:p>
          <a:p>
            <a:r>
              <a:rPr lang="en-US" sz="1500" dirty="0"/>
              <a:t>Widths and heights in 2’ increments.</a:t>
            </a:r>
          </a:p>
          <a:p>
            <a:r>
              <a:rPr lang="en-US" sz="1500" dirty="0"/>
              <a:t>For odd widths/heights, use steel and thicknesses from next size up.</a:t>
            </a:r>
          </a:p>
          <a:p>
            <a:r>
              <a:rPr lang="en-US" sz="1500" dirty="0"/>
              <a:t>Designed for 0’ fill to 40’. 0-2, 2.01-5, 5-10, 10-15…</a:t>
            </a:r>
          </a:p>
          <a:p>
            <a:r>
              <a:rPr lang="en-US" sz="1500" dirty="0"/>
              <a:t>Designed for Unyielding according to UKTRP-84-22.</a:t>
            </a:r>
          </a:p>
          <a:p>
            <a:r>
              <a:rPr lang="en-US" sz="1500" dirty="0"/>
              <a:t>Full bottom Slab</a:t>
            </a:r>
          </a:p>
          <a:p>
            <a:r>
              <a:rPr lang="en-US" sz="1500" dirty="0"/>
              <a:t>Shear controls the larger fill depths.</a:t>
            </a:r>
          </a:p>
          <a:p>
            <a:r>
              <a:rPr lang="en-US" sz="1500" dirty="0"/>
              <a:t>Slab thickness can be optimized further at large fills with shear reinforcement</a:t>
            </a:r>
          </a:p>
          <a:p>
            <a:r>
              <a:rPr lang="en-US" sz="1500" dirty="0"/>
              <a:t>Use the standard precast headwalls in the headwall supplement STD. </a:t>
            </a:r>
            <a:r>
              <a:rPr lang="en-US" sz="1500" dirty="0" err="1"/>
              <a:t>Dwgs</a:t>
            </a:r>
            <a:r>
              <a:rPr lang="en-US" sz="1500" dirty="0"/>
              <a:t>.</a:t>
            </a:r>
          </a:p>
          <a:p>
            <a:r>
              <a:rPr lang="en-US" sz="1500" dirty="0"/>
              <a:t>207 Culvert Designs total by Eugene Kilgore.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0" y="921727"/>
            <a:ext cx="6447501" cy="990600"/>
          </a:xfrm>
        </p:spPr>
        <p:txBody>
          <a:bodyPr/>
          <a:lstStyle/>
          <a:p>
            <a:r>
              <a:rPr lang="en-US" dirty="0" smtClean="0"/>
              <a:t>Culverts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0" y="1355480"/>
            <a:ext cx="6064691" cy="43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D10 </a:t>
            </a:r>
            <a:r>
              <a:rPr lang="en-US" altLang="en-US" dirty="0" err="1" smtClean="0"/>
              <a:t>Stallon</a:t>
            </a:r>
            <a:r>
              <a:rPr lang="en-US" altLang="en-US" dirty="0" smtClean="0"/>
              <a:t> Road Bridge – Menifee County – CR-1337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342900" lvl="1" indent="0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011" y="1997371"/>
            <a:ext cx="3028950" cy="2257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1" y="2514600"/>
            <a:ext cx="3713711" cy="2789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012" y="3808527"/>
            <a:ext cx="3029989" cy="22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Bridge Plans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7339" y="835268"/>
            <a:ext cx="4126523" cy="5255745"/>
          </a:xfrm>
        </p:spPr>
      </p:pic>
      <p:sp>
        <p:nvSpPr>
          <p:cNvPr id="4" name="Rectangle 3"/>
          <p:cNvSpPr/>
          <p:nvPr/>
        </p:nvSpPr>
        <p:spPr>
          <a:xfrm>
            <a:off x="3798277" y="975071"/>
            <a:ext cx="1957754" cy="1337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874477" y="1219201"/>
            <a:ext cx="1840523" cy="95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7569" y="1314450"/>
            <a:ext cx="1377462" cy="1104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193323" y="5681297"/>
            <a:ext cx="820616" cy="1113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496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D10 </a:t>
            </a:r>
            <a:r>
              <a:rPr lang="en-US" altLang="en-US" dirty="0" err="1" smtClean="0"/>
              <a:t>Stallon</a:t>
            </a:r>
            <a:r>
              <a:rPr lang="en-US" altLang="en-US" dirty="0" smtClean="0"/>
              <a:t> Road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Bridge Dimensions measured in field</a:t>
            </a:r>
          </a:p>
          <a:p>
            <a:pPr eaLnBrk="1" hangingPunct="1">
              <a:defRPr/>
            </a:pPr>
            <a:r>
              <a:rPr lang="en-US" dirty="0" smtClean="0"/>
              <a:t>Serves 4 residential homes.</a:t>
            </a:r>
          </a:p>
          <a:p>
            <a:pPr eaLnBrk="1" hangingPunct="1">
              <a:defRPr/>
            </a:pPr>
            <a:r>
              <a:rPr lang="en-US" dirty="0" smtClean="0"/>
              <a:t>12’ width desired.</a:t>
            </a:r>
          </a:p>
          <a:p>
            <a:pPr eaLnBrk="1" hangingPunct="1">
              <a:defRPr/>
            </a:pPr>
            <a:r>
              <a:rPr lang="en-US" dirty="0" err="1" smtClean="0"/>
              <a:t>Geotech</a:t>
            </a:r>
            <a:r>
              <a:rPr lang="en-US" dirty="0" smtClean="0"/>
              <a:t> drilled to find rock</a:t>
            </a:r>
          </a:p>
          <a:p>
            <a:pPr eaLnBrk="1" hangingPunct="1">
              <a:defRPr/>
            </a:pPr>
            <a:r>
              <a:rPr lang="en-US" dirty="0" smtClean="0"/>
              <a:t>D10 came up with multiple options</a:t>
            </a:r>
          </a:p>
          <a:p>
            <a:pPr lvl="1" eaLnBrk="1" hangingPunct="1">
              <a:defRPr/>
            </a:pPr>
            <a:r>
              <a:rPr lang="en-US" dirty="0" smtClean="0"/>
              <a:t>Plan and profile of each option</a:t>
            </a:r>
          </a:p>
          <a:p>
            <a:pPr marL="342900" lvl="1" indent="0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D10 </a:t>
            </a:r>
            <a:r>
              <a:rPr lang="en-US" altLang="en-US" dirty="0" err="1" smtClean="0"/>
              <a:t>Stallon</a:t>
            </a:r>
            <a:r>
              <a:rPr lang="en-US" altLang="en-US" dirty="0" smtClean="0"/>
              <a:t> Road Bridge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93" y="2400301"/>
            <a:ext cx="4296508" cy="2701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00301"/>
            <a:ext cx="4540926" cy="2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61816" y="1091712"/>
            <a:ext cx="6447501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D10 </a:t>
            </a:r>
            <a:r>
              <a:rPr lang="en-US" altLang="en-US" dirty="0" err="1" smtClean="0"/>
              <a:t>Stallon</a:t>
            </a:r>
            <a:r>
              <a:rPr lang="en-US" altLang="en-US" dirty="0" smtClean="0"/>
              <a:t> Road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16" y="1639492"/>
            <a:ext cx="6447501" cy="29105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Structural Design put together “packet”.</a:t>
            </a:r>
          </a:p>
          <a:p>
            <a:pPr lvl="1"/>
            <a:r>
              <a:rPr lang="en-US" dirty="0" smtClean="0"/>
              <a:t>Included all necessary drawings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5" y="2214549"/>
            <a:ext cx="7303560" cy="37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D10 </a:t>
            </a:r>
            <a:r>
              <a:rPr lang="en-US" altLang="en-US" dirty="0" err="1" smtClean="0"/>
              <a:t>Stallon</a:t>
            </a:r>
            <a:r>
              <a:rPr lang="en-US" altLang="en-US" dirty="0" smtClean="0"/>
              <a:t> Road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1828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1500" dirty="0"/>
              <a:t>Bid Cost = $59,000 ($155/sq. ft.)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5185" y="849085"/>
            <a:ext cx="4065815" cy="304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2999" y="2890157"/>
            <a:ext cx="4147458" cy="311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1" y="849085"/>
            <a:ext cx="3020785" cy="2265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7911" y="4915838"/>
            <a:ext cx="27158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Post</a:t>
            </a:r>
          </a:p>
          <a:p>
            <a:r>
              <a:rPr lang="en-US" sz="3300" b="1" dirty="0">
                <a:solidFill>
                  <a:srgbClr val="FF0000"/>
                </a:solidFill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7504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3692300"/>
            <a:ext cx="3077935" cy="2308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0936" y="3165702"/>
            <a:ext cx="3780065" cy="2835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857250"/>
            <a:ext cx="4098470" cy="3073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2962" y="1040864"/>
            <a:ext cx="27158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Post</a:t>
            </a:r>
          </a:p>
          <a:p>
            <a:r>
              <a:rPr lang="en-US" sz="3300" b="1" dirty="0">
                <a:solidFill>
                  <a:srgbClr val="FF0000"/>
                </a:solidFill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9617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Structure Cost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5" y="2057400"/>
            <a:ext cx="7294685" cy="36004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1500" dirty="0"/>
              <a:t>Bridge and Culvert Cost Data has been posted to our Website.</a:t>
            </a:r>
          </a:p>
          <a:p>
            <a:pPr lvl="1"/>
            <a:r>
              <a:rPr lang="en-US" dirty="0" smtClean="0"/>
              <a:t>Need to update for 2018.</a:t>
            </a:r>
          </a:p>
          <a:p>
            <a:r>
              <a:rPr lang="en-US" sz="1500" dirty="0"/>
              <a:t>Project Managers have been undergoing sticker shock</a:t>
            </a:r>
          </a:p>
          <a:p>
            <a:r>
              <a:rPr lang="en-US" sz="1500" dirty="0"/>
              <a:t>Future Price </a:t>
            </a:r>
            <a:r>
              <a:rPr lang="en-US" sz="1500" dirty="0" err="1"/>
              <a:t>Trendline</a:t>
            </a:r>
            <a:r>
              <a:rPr lang="en-US" sz="1500" dirty="0"/>
              <a:t>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0447" y="986204"/>
            <a:ext cx="6447501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Structure Cost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6" y="1589943"/>
            <a:ext cx="6567854" cy="41822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545951"/>
              </p:ext>
            </p:extLst>
          </p:nvPr>
        </p:nvGraphicFramePr>
        <p:xfrm>
          <a:off x="716174" y="1700780"/>
          <a:ext cx="6287298" cy="373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5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Bridge Cost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1" y="1857375"/>
            <a:ext cx="7007469" cy="39147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sz="1500" u="sng" dirty="0"/>
              <a:t>Be very careful with your estimates to Project Managers.</a:t>
            </a:r>
            <a:r>
              <a:rPr lang="en-US" sz="1500" dirty="0"/>
              <a:t>  </a:t>
            </a:r>
          </a:p>
          <a:p>
            <a:pPr lvl="1"/>
            <a:r>
              <a:rPr lang="en-US" sz="1500" dirty="0"/>
              <a:t>A simple plug into the closeout forms may not be adequate. </a:t>
            </a:r>
          </a:p>
          <a:p>
            <a:pPr lvl="2"/>
            <a:r>
              <a:rPr lang="en-US" sz="1500" dirty="0"/>
              <a:t>Close out forms are last year’s data</a:t>
            </a:r>
          </a:p>
          <a:p>
            <a:pPr lvl="2"/>
            <a:r>
              <a:rPr lang="en-US" sz="1500" dirty="0"/>
              <a:t>Close out forms are average from entire last year</a:t>
            </a:r>
          </a:p>
          <a:p>
            <a:pPr lvl="2"/>
            <a:r>
              <a:rPr lang="en-US" sz="1500" dirty="0"/>
              <a:t>Close out costs do not take into account small or large projects.</a:t>
            </a:r>
          </a:p>
          <a:p>
            <a:pPr lvl="1"/>
            <a:r>
              <a:rPr lang="en-US" sz="1500" dirty="0"/>
              <a:t>Compare Closeout form S.F. cost to costs on website.</a:t>
            </a:r>
          </a:p>
          <a:p>
            <a:pPr lvl="1"/>
            <a:r>
              <a:rPr lang="en-US" sz="1500" dirty="0"/>
              <a:t>Bump up/down unit costs to get something close to website costs.</a:t>
            </a:r>
          </a:p>
          <a:p>
            <a:pPr lvl="1"/>
            <a:r>
              <a:rPr lang="en-US" sz="1500" dirty="0"/>
              <a:t>Based on recent lettings, costs have not leveled out yet and are still moving upwards!</a:t>
            </a:r>
          </a:p>
          <a:p>
            <a:pPr lvl="2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81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2862" y="1121020"/>
            <a:ext cx="7610231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Structurally Deficient/Functionally Obsolete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62" y="1806819"/>
            <a:ext cx="7525238" cy="39653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685800" lvl="2" indent="0">
              <a:buNone/>
            </a:pPr>
            <a:endParaRPr lang="en-US" dirty="0" smtClean="0"/>
          </a:p>
          <a:p>
            <a:pPr lvl="2"/>
            <a:r>
              <a:rPr lang="en-US" sz="1500" dirty="0"/>
              <a:t>Functionally obsolete term was based on deck geometry, clearances, approach roadway alignment.</a:t>
            </a:r>
          </a:p>
          <a:p>
            <a:pPr lvl="3"/>
            <a:r>
              <a:rPr lang="en-US" sz="1500" dirty="0"/>
              <a:t>Term was discontinued as of January 2017 with enactment of MAP-21. </a:t>
            </a:r>
          </a:p>
          <a:p>
            <a:pPr lvl="2"/>
            <a:r>
              <a:rPr lang="en-US" sz="1500" dirty="0"/>
              <a:t>Structurally Deficient term defined a structure having a condition rating of 4 or less for deck, superstructure, substructure, or a culvert.</a:t>
            </a:r>
          </a:p>
          <a:p>
            <a:pPr lvl="2"/>
            <a:r>
              <a:rPr lang="en-US" sz="1500" dirty="0"/>
              <a:t>Feds have moved to a performance based system of Good, Fair, or Poor.</a:t>
            </a:r>
          </a:p>
          <a:p>
            <a:pPr lvl="2"/>
            <a:r>
              <a:rPr lang="en-US" sz="1500" dirty="0"/>
              <a:t>Bridge condition is based on lowest rating of NBI for Deck, Superstructure, Substructure, or Culvert.</a:t>
            </a:r>
          </a:p>
          <a:p>
            <a:pPr lvl="3"/>
            <a:r>
              <a:rPr lang="en-US" sz="1500" dirty="0"/>
              <a:t>Lowest rating &gt;=7, Rating is Good.</a:t>
            </a:r>
          </a:p>
          <a:p>
            <a:pPr lvl="3"/>
            <a:r>
              <a:rPr lang="en-US" sz="1500" dirty="0"/>
              <a:t>Lowest rating &lt;=4, Rating is Poor.</a:t>
            </a:r>
          </a:p>
          <a:p>
            <a:pPr lvl="3"/>
            <a:r>
              <a:rPr lang="en-US" sz="1500" dirty="0"/>
              <a:t>Lowest Rating of 5 or 6, Rating is Fair.</a:t>
            </a:r>
            <a:endParaRPr lang="en-US" sz="1500" dirty="0"/>
          </a:p>
          <a:p>
            <a:pPr lvl="2"/>
            <a:r>
              <a:rPr lang="en-US" sz="1500" dirty="0"/>
              <a:t>Functionally obsolete is no longer an accepted need for a project.</a:t>
            </a:r>
          </a:p>
          <a:p>
            <a:pPr marL="1028700" lvl="3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7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Bridge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County Bridges – H20 Loading</a:t>
            </a:r>
          </a:p>
          <a:p>
            <a:pPr lvl="1" eaLnBrk="1" hangingPunct="1">
              <a:defRPr/>
            </a:pPr>
            <a:r>
              <a:rPr lang="en-US" dirty="0" smtClean="0"/>
              <a:t>Will carry School Bus</a:t>
            </a:r>
          </a:p>
          <a:p>
            <a:pPr lvl="1" eaLnBrk="1" hangingPunct="1">
              <a:defRPr/>
            </a:pPr>
            <a:r>
              <a:rPr lang="en-US" dirty="0" smtClean="0"/>
              <a:t>No logging trucks</a:t>
            </a:r>
          </a:p>
          <a:p>
            <a:pPr lvl="1" eaLnBrk="1" hangingPunct="1">
              <a:defRPr/>
            </a:pPr>
            <a:r>
              <a:rPr lang="en-US" dirty="0" smtClean="0"/>
              <a:t>No Cement Trucks</a:t>
            </a:r>
          </a:p>
          <a:p>
            <a:pPr lvl="1" eaLnBrk="1" hangingPunct="1">
              <a:defRPr/>
            </a:pPr>
            <a:r>
              <a:rPr lang="en-US" dirty="0" smtClean="0"/>
              <a:t>No Agricultural Trucks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KY Law says 44 tons on any truck is legal on most roads.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16" y="5129609"/>
            <a:ext cx="2389585" cy="8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2862" y="1121020"/>
            <a:ext cx="7610231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GRS Backfill / Approach Slabs?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3" y="1806819"/>
            <a:ext cx="7224347" cy="39653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685800" lvl="2" indent="0">
              <a:buNone/>
            </a:pPr>
            <a:endParaRPr lang="en-US" dirty="0" smtClean="0"/>
          </a:p>
          <a:p>
            <a:pPr lvl="2"/>
            <a:r>
              <a:rPr lang="en-US" sz="1500" dirty="0"/>
              <a:t>Getting lots of questions about when to use GRS Backfill and approach slabs.</a:t>
            </a:r>
          </a:p>
          <a:p>
            <a:pPr lvl="2"/>
            <a:r>
              <a:rPr lang="en-US" sz="1500" dirty="0"/>
              <a:t>The plan is to meet sometime in the near future with </a:t>
            </a:r>
            <a:r>
              <a:rPr lang="en-US" sz="1500" dirty="0" err="1"/>
              <a:t>Geotech</a:t>
            </a:r>
            <a:r>
              <a:rPr lang="en-US" sz="1500" dirty="0"/>
              <a:t> to hash things out and try to put together policies on these items.</a:t>
            </a:r>
          </a:p>
          <a:p>
            <a:pPr marL="1028700" lvl="3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5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9" y="2668465"/>
            <a:ext cx="4615961" cy="131005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5400" dirty="0"/>
              <a:t>Questions????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59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6447501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Bridge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24" y="1416754"/>
            <a:ext cx="6447501" cy="4457973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Simple to Construct</a:t>
            </a:r>
          </a:p>
          <a:p>
            <a:pPr lvl="1">
              <a:defRPr/>
            </a:pPr>
            <a:r>
              <a:rPr lang="en-US" sz="1350" dirty="0"/>
              <a:t>No Deck Finishing Machine Required</a:t>
            </a:r>
          </a:p>
          <a:p>
            <a:pPr lvl="1">
              <a:defRPr/>
            </a:pPr>
            <a:r>
              <a:rPr lang="en-US" sz="1350" dirty="0"/>
              <a:t>No Shear Studs</a:t>
            </a:r>
          </a:p>
          <a:p>
            <a:pPr lvl="1">
              <a:defRPr/>
            </a:pPr>
            <a:r>
              <a:rPr lang="en-US" sz="1350" dirty="0"/>
              <a:t>No Overhang Jacks </a:t>
            </a:r>
            <a:r>
              <a:rPr lang="en-US" sz="1350" dirty="0"/>
              <a:t>required</a:t>
            </a:r>
          </a:p>
          <a:p>
            <a:pPr eaLnBrk="1" hangingPunct="1">
              <a:defRPr/>
            </a:pPr>
            <a:r>
              <a:rPr lang="en-US" dirty="0" smtClean="0"/>
              <a:t>Multiple Truck Loadings</a:t>
            </a:r>
          </a:p>
          <a:p>
            <a:pPr lvl="1">
              <a:defRPr/>
            </a:pPr>
            <a:r>
              <a:rPr lang="en-US" sz="1350" dirty="0"/>
              <a:t>Rolled </a:t>
            </a:r>
            <a:r>
              <a:rPr lang="en-US" sz="1350" dirty="0"/>
              <a:t>Steel Beams – H20 and KYHL-93</a:t>
            </a:r>
          </a:p>
          <a:p>
            <a:pPr lvl="1">
              <a:defRPr/>
            </a:pPr>
            <a:r>
              <a:rPr lang="en-US" sz="1350" dirty="0"/>
              <a:t>Side By Side Box Beams – </a:t>
            </a:r>
            <a:r>
              <a:rPr lang="en-US" sz="1350" dirty="0"/>
              <a:t>KYHL-93</a:t>
            </a:r>
          </a:p>
          <a:p>
            <a:pPr eaLnBrk="1" hangingPunct="1">
              <a:defRPr/>
            </a:pPr>
            <a:r>
              <a:rPr lang="en-US" dirty="0" smtClean="0"/>
              <a:t>Multiple Widths</a:t>
            </a:r>
          </a:p>
          <a:p>
            <a:pPr lvl="1">
              <a:defRPr/>
            </a:pPr>
            <a:r>
              <a:rPr lang="en-US" sz="1350" dirty="0"/>
              <a:t>16 </a:t>
            </a:r>
            <a:r>
              <a:rPr lang="en-US" sz="1350" dirty="0" err="1"/>
              <a:t>ft</a:t>
            </a:r>
            <a:r>
              <a:rPr lang="en-US" sz="1350" dirty="0"/>
              <a:t>, 24 </a:t>
            </a:r>
            <a:r>
              <a:rPr lang="en-US" sz="1350" dirty="0" err="1"/>
              <a:t>ft</a:t>
            </a:r>
            <a:r>
              <a:rPr lang="en-US" sz="1350" dirty="0"/>
              <a:t>, &amp; 32 </a:t>
            </a:r>
            <a:r>
              <a:rPr lang="en-US" sz="1350" dirty="0" err="1"/>
              <a:t>ft</a:t>
            </a:r>
            <a:endParaRPr lang="en-US" sz="1350" dirty="0"/>
          </a:p>
          <a:p>
            <a:pPr eaLnBrk="1" hangingPunct="1">
              <a:defRPr/>
            </a:pPr>
            <a:r>
              <a:rPr lang="en-US" dirty="0" smtClean="0"/>
              <a:t>Multiple Skews</a:t>
            </a:r>
          </a:p>
          <a:p>
            <a:pPr lvl="1" eaLnBrk="1" hangingPunct="1">
              <a:defRPr/>
            </a:pPr>
            <a:r>
              <a:rPr lang="en-US" sz="1350" dirty="0"/>
              <a:t>0 </a:t>
            </a:r>
            <a:r>
              <a:rPr lang="en-US" sz="1350" dirty="0" err="1"/>
              <a:t>deg</a:t>
            </a:r>
            <a:endParaRPr lang="en-US" sz="1350" dirty="0"/>
          </a:p>
          <a:p>
            <a:pPr lvl="1" eaLnBrk="1" hangingPunct="1">
              <a:defRPr/>
            </a:pPr>
            <a:r>
              <a:rPr lang="en-US" sz="1350" dirty="0"/>
              <a:t>15deg</a:t>
            </a:r>
          </a:p>
          <a:p>
            <a:pPr lvl="1" eaLnBrk="1" hangingPunct="1">
              <a:defRPr/>
            </a:pPr>
            <a:r>
              <a:rPr lang="en-US" sz="1350" dirty="0"/>
              <a:t>30deg</a:t>
            </a:r>
          </a:p>
          <a:p>
            <a:pPr lvl="1" eaLnBrk="1" hangingPunct="1">
              <a:defRPr/>
            </a:pPr>
            <a:r>
              <a:rPr lang="en-US" sz="1350" dirty="0"/>
              <a:t>45deg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807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Bridge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2691911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1500" dirty="0"/>
              <a:t>Currently Completed Standards</a:t>
            </a:r>
          </a:p>
          <a:p>
            <a:pPr lvl="1">
              <a:defRPr/>
            </a:pPr>
            <a:r>
              <a:rPr lang="en-US" sz="1500" dirty="0"/>
              <a:t>Existing Concrete Side By Side Box Beams</a:t>
            </a:r>
          </a:p>
          <a:p>
            <a:pPr lvl="1" eaLnBrk="1" hangingPunct="1">
              <a:defRPr/>
            </a:pPr>
            <a:r>
              <a:rPr lang="en-US" sz="1500" dirty="0"/>
              <a:t>Steel Superstructure Standards</a:t>
            </a:r>
          </a:p>
          <a:p>
            <a:pPr lvl="1">
              <a:defRPr/>
            </a:pPr>
            <a:r>
              <a:rPr lang="en-US" sz="1500" dirty="0"/>
              <a:t>County </a:t>
            </a:r>
            <a:r>
              <a:rPr lang="en-US" sz="1500" dirty="0"/>
              <a:t>Bridge Abutments</a:t>
            </a:r>
          </a:p>
          <a:p>
            <a:pPr lvl="1">
              <a:defRPr/>
            </a:pPr>
            <a:r>
              <a:rPr lang="en-US" sz="1500" dirty="0"/>
              <a:t>State Bridge Abutments (wider shoulder</a:t>
            </a:r>
            <a:r>
              <a:rPr lang="en-US" sz="1500" dirty="0"/>
              <a:t>)</a:t>
            </a:r>
          </a:p>
          <a:p>
            <a:pPr lvl="1" eaLnBrk="1" hangingPunct="1">
              <a:defRPr/>
            </a:pPr>
            <a:r>
              <a:rPr lang="en-US" sz="1500" dirty="0"/>
              <a:t>Pile End Bents</a:t>
            </a:r>
          </a:p>
          <a:p>
            <a:pPr lvl="1" eaLnBrk="1" hangingPunct="1">
              <a:defRPr/>
            </a:pPr>
            <a:r>
              <a:rPr lang="en-US" sz="1500" dirty="0"/>
              <a:t>Piers</a:t>
            </a:r>
          </a:p>
          <a:p>
            <a:pPr lvl="1" eaLnBrk="1" hangingPunct="1">
              <a:defRPr/>
            </a:pPr>
            <a:r>
              <a:rPr lang="en-US" sz="1500" dirty="0"/>
              <a:t>Culverts (Utilizing Standard headwalls)</a:t>
            </a:r>
          </a:p>
          <a:p>
            <a:pPr marL="342900" lvl="1" indent="0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3893" y="1066800"/>
            <a:ext cx="7334738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Side by Side Concrete Beams (updated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2691911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1500" dirty="0"/>
              <a:t>Changes made to standards in 2011</a:t>
            </a:r>
          </a:p>
          <a:p>
            <a:pPr lvl="1">
              <a:defRPr/>
            </a:pPr>
            <a:r>
              <a:rPr lang="en-US" sz="1350" dirty="0"/>
              <a:t>Eliminated curb (No crash testing)</a:t>
            </a:r>
          </a:p>
          <a:p>
            <a:pPr lvl="2">
              <a:defRPr/>
            </a:pPr>
            <a:r>
              <a:rPr lang="en-US" sz="1350" dirty="0"/>
              <a:t>Eliminated drains</a:t>
            </a:r>
          </a:p>
          <a:p>
            <a:pPr lvl="1">
              <a:defRPr/>
            </a:pPr>
            <a:r>
              <a:rPr lang="en-US" sz="1350" dirty="0"/>
              <a:t>Updated Design Code and loading</a:t>
            </a:r>
          </a:p>
          <a:p>
            <a:pPr lvl="1">
              <a:defRPr/>
            </a:pPr>
            <a:r>
              <a:rPr lang="en-US" sz="1350" dirty="0"/>
              <a:t>Load distribution (broken tension rods)</a:t>
            </a:r>
          </a:p>
          <a:p>
            <a:pPr lvl="1">
              <a:defRPr/>
            </a:pPr>
            <a:r>
              <a:rPr lang="en-US" sz="1350" dirty="0"/>
              <a:t>Different Strand Size (0.153 to 0.167)</a:t>
            </a:r>
          </a:p>
          <a:p>
            <a:pPr lvl="1">
              <a:defRPr/>
            </a:pPr>
            <a:r>
              <a:rPr lang="en-US" sz="1350" dirty="0"/>
              <a:t>Stronger Concrete </a:t>
            </a:r>
          </a:p>
          <a:p>
            <a:pPr lvl="1">
              <a:defRPr/>
            </a:pPr>
            <a:r>
              <a:rPr lang="en-US" sz="1350" dirty="0"/>
              <a:t>Added Design </a:t>
            </a:r>
            <a:r>
              <a:rPr lang="en-US" sz="1350" dirty="0" err="1"/>
              <a:t>Rxns</a:t>
            </a:r>
            <a:r>
              <a:rPr lang="en-US" sz="1350" dirty="0"/>
              <a:t> &amp; Design Deflections</a:t>
            </a:r>
          </a:p>
          <a:p>
            <a:pPr lvl="2">
              <a:defRPr/>
            </a:pPr>
            <a:r>
              <a:rPr lang="en-US" sz="1350" dirty="0"/>
              <a:t>So you could do construction elevations</a:t>
            </a:r>
          </a:p>
          <a:p>
            <a:pPr marL="342900" lvl="1" indent="0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3893" y="1066800"/>
            <a:ext cx="7334738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Steel Beam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2691911"/>
          </a:xfrm>
          <a:gradFill>
            <a:gsLst>
              <a:gs pos="0">
                <a:schemeClr val="accent1">
                  <a:lumMod val="5000"/>
                  <a:lumOff val="95000"/>
                  <a:alpha val="3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lvl="1" indent="0">
              <a:buNone/>
              <a:defRPr/>
            </a:pPr>
            <a:r>
              <a:rPr lang="en-US" dirty="0" smtClean="0"/>
              <a:t>	</a:t>
            </a:r>
            <a:endParaRPr lang="en-US" sz="1500" dirty="0"/>
          </a:p>
          <a:p>
            <a:pPr lvl="1">
              <a:defRPr/>
            </a:pPr>
            <a:r>
              <a:rPr lang="en-US" sz="1500" dirty="0"/>
              <a:t>Similar Design Criteria as SBS box </a:t>
            </a:r>
            <a:r>
              <a:rPr lang="en-US" sz="1500" dirty="0"/>
              <a:t>beams</a:t>
            </a:r>
          </a:p>
          <a:p>
            <a:pPr lvl="2">
              <a:defRPr/>
            </a:pPr>
            <a:r>
              <a:rPr lang="en-US" sz="1350" dirty="0"/>
              <a:t>4 </a:t>
            </a:r>
            <a:r>
              <a:rPr lang="en-US" sz="1350" dirty="0" err="1"/>
              <a:t>ft</a:t>
            </a:r>
            <a:r>
              <a:rPr lang="en-US" sz="1350" dirty="0"/>
              <a:t> beam spacing</a:t>
            </a:r>
          </a:p>
          <a:p>
            <a:pPr lvl="2">
              <a:defRPr/>
            </a:pPr>
            <a:r>
              <a:rPr lang="en-US" sz="1350" dirty="0"/>
              <a:t>Simplified distribution</a:t>
            </a:r>
          </a:p>
          <a:p>
            <a:pPr lvl="1">
              <a:defRPr/>
            </a:pPr>
            <a:r>
              <a:rPr lang="en-US" dirty="0" smtClean="0"/>
              <a:t>Designs done in MDX and independently checked by Joseph Van Zee</a:t>
            </a:r>
          </a:p>
          <a:p>
            <a:pPr marL="342900" lvl="1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with Mathcad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Carl Van Zee, Joe Van Zee</Speakers>
    <Section xmlns="b47a5aad-adfb-4dac-9d3f-47090e67d565">Structures-Technology</Section>
  </documentManagement>
</p:properties>
</file>

<file path=customXml/itemProps1.xml><?xml version="1.0" encoding="utf-8"?>
<ds:datastoreItem xmlns:ds="http://schemas.openxmlformats.org/officeDocument/2006/customXml" ds:itemID="{D2791C87-8A14-476E-817B-6C18C305F45A}"/>
</file>

<file path=customXml/itemProps2.xml><?xml version="1.0" encoding="utf-8"?>
<ds:datastoreItem xmlns:ds="http://schemas.openxmlformats.org/officeDocument/2006/customXml" ds:itemID="{8B58F6AC-9B3D-4CFD-9BFA-B4B12B55D1B7}"/>
</file>

<file path=customXml/itemProps3.xml><?xml version="1.0" encoding="utf-8"?>
<ds:datastoreItem xmlns:ds="http://schemas.openxmlformats.org/officeDocument/2006/customXml" ds:itemID="{87918427-036F-4B82-8BFE-ABCC7392930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4191</TotalTime>
  <Words>1588</Words>
  <Application>Microsoft Office PowerPoint</Application>
  <PresentationFormat>On-screen Show (4:3)</PresentationFormat>
  <Paragraphs>269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Trebuchet MS</vt:lpstr>
      <vt:lpstr>Wingdings</vt:lpstr>
      <vt:lpstr>Wingdings 3</vt:lpstr>
      <vt:lpstr>Facet</vt:lpstr>
      <vt:lpstr>Bridge Standards</vt:lpstr>
      <vt:lpstr>Presentation Outline: 1.  Bridge Standards Need  2.  Standard Drawings 3.  Design Methodologies 4.  D10 Bridge 5.  Costs 6.  Miscellaneous Topics   </vt:lpstr>
      <vt:lpstr>Bridge Standards</vt:lpstr>
      <vt:lpstr>Bridge Plans</vt:lpstr>
      <vt:lpstr>Bridge Standards</vt:lpstr>
      <vt:lpstr>Bridge Standards</vt:lpstr>
      <vt:lpstr>Bridge Standards</vt:lpstr>
      <vt:lpstr>Side by Side Concrete Beams (updated 2011)</vt:lpstr>
      <vt:lpstr>Steel Beam Standards</vt:lpstr>
      <vt:lpstr>H20                   /            KYHL-93</vt:lpstr>
      <vt:lpstr>Framing Plan</vt:lpstr>
      <vt:lpstr>Slab Design and Details</vt:lpstr>
      <vt:lpstr>Joke</vt:lpstr>
      <vt:lpstr>County Bridge Replacement Program Drawings</vt:lpstr>
      <vt:lpstr>1990s Standard Abutments</vt:lpstr>
      <vt:lpstr>Art of Simplicity</vt:lpstr>
      <vt:lpstr>Old Abutment Standard Design</vt:lpstr>
      <vt:lpstr>Plan View of 0016</vt:lpstr>
      <vt:lpstr>Elevation View of 0016</vt:lpstr>
      <vt:lpstr> Puns</vt:lpstr>
      <vt:lpstr>New Std. Abutments</vt:lpstr>
      <vt:lpstr>Design Considerations for Abutments</vt:lpstr>
      <vt:lpstr>Mathcad Retaining Wall Program</vt:lpstr>
      <vt:lpstr>Program</vt:lpstr>
      <vt:lpstr>Mathcad Program</vt:lpstr>
      <vt:lpstr>Mathcad Program</vt:lpstr>
      <vt:lpstr>Think Differently</vt:lpstr>
      <vt:lpstr>1990s Standard Piers</vt:lpstr>
      <vt:lpstr>1990s Standard Piers</vt:lpstr>
      <vt:lpstr>New Pier Standard Drawings  </vt:lpstr>
      <vt:lpstr>Design Assumptions  </vt:lpstr>
      <vt:lpstr>Program</vt:lpstr>
      <vt:lpstr>New Drawings</vt:lpstr>
      <vt:lpstr>Did you hear about the man who got cooled to absolute zero?  </vt:lpstr>
      <vt:lpstr>End Bents</vt:lpstr>
      <vt:lpstr>End Bents</vt:lpstr>
      <vt:lpstr>Culverts</vt:lpstr>
      <vt:lpstr>Culverts</vt:lpstr>
      <vt:lpstr>D10 Stallon Road Bridge – Menifee County – CR-1337</vt:lpstr>
      <vt:lpstr>D10 Stallon Road Bridge</vt:lpstr>
      <vt:lpstr>D10 Stallon Road Bridge</vt:lpstr>
      <vt:lpstr>D10 Stallon Road Bridge</vt:lpstr>
      <vt:lpstr>D10 Stallon Road Bridge</vt:lpstr>
      <vt:lpstr>PowerPoint Presentation</vt:lpstr>
      <vt:lpstr>PowerPoint Presentation</vt:lpstr>
      <vt:lpstr>Structure Cost Data</vt:lpstr>
      <vt:lpstr>Structure Cost Data</vt:lpstr>
      <vt:lpstr>Bridge Cost Data</vt:lpstr>
      <vt:lpstr>Structurally Deficient/Functionally Obsolete</vt:lpstr>
      <vt:lpstr>GRS Backfill / Approach Slabs?</vt:lpstr>
      <vt:lpstr>Questions????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Alex A (KYTC)</dc:creator>
  <cp:lastModifiedBy>Design</cp:lastModifiedBy>
  <cp:revision>62</cp:revision>
  <dcterms:created xsi:type="dcterms:W3CDTF">2018-08-08T14:17:01Z</dcterms:created>
  <dcterms:modified xsi:type="dcterms:W3CDTF">2018-09-05T10:11:55Z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